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87" r:id="rId12"/>
    <p:sldId id="297" r:id="rId13"/>
    <p:sldId id="315" r:id="rId14"/>
    <p:sldId id="301" r:id="rId15"/>
    <p:sldId id="314" r:id="rId16"/>
    <p:sldId id="305" r:id="rId17"/>
    <p:sldId id="307" r:id="rId18"/>
    <p:sldId id="31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81"/>
  </p:normalViewPr>
  <p:slideViewPr>
    <p:cSldViewPr snapToGrid="0" snapToObjects="1">
      <p:cViewPr varScale="1">
        <p:scale>
          <a:sx n="94" d="100"/>
          <a:sy n="94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179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1D1D1B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1E8-1729-2746-804B-45662ABFE42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1E8-1729-2746-804B-45662ABFE42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572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i="1">
                <a:solidFill>
                  <a:srgbClr val="FFFFFF"/>
                </a:solidFill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4000" i="1">
                <a:solidFill>
                  <a:srgbClr val="FFFFFF"/>
                </a:solidFill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4000" i="1">
                <a:solidFill>
                  <a:srgbClr val="FFFFFF"/>
                </a:solidFill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4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6" name="Google Shape;1046;p4"/>
          <p:cNvSpPr txBox="1"/>
          <p:nvPr/>
        </p:nvSpPr>
        <p:spPr>
          <a:xfrm>
            <a:off x="879900" y="552100"/>
            <a:ext cx="100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Greyhound" panose="000004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800">
                <a:latin typeface="Egyptian505 Md BT" panose="02040703040506020204" pitchFamily="18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957733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4012351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7066968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9" name="Google Shape;2679;p9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953" name="Google Shape;2953;p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wtogeek.com/devops/what-is-es6-javascript-and-how-is-it-different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928566"/>
            <a:ext cx="7195600" cy="267347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  <a:ea typeface="Helvetica Neue" charset="0"/>
                <a:cs typeface="Helvetica Neue" charset="0"/>
              </a:rPr>
              <a:t>Introduction to JavaScript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66730" y="3602038"/>
            <a:ext cx="6977270" cy="1655762"/>
          </a:xfrm>
        </p:spPr>
        <p:txBody>
          <a:bodyPr/>
          <a:lstStyle/>
          <a:p>
            <a:pPr marL="76200" indent="0"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COMP 3700</a:t>
            </a:r>
          </a:p>
          <a:p>
            <a:pPr marL="76200" indent="0">
              <a:buNone/>
            </a:pPr>
            <a:endParaRPr lang="en-US">
              <a:solidFill>
                <a:schemeClr val="bg1">
                  <a:lumMod val="85000"/>
                </a:schemeClr>
              </a:solidFill>
              <a:latin typeface="Greyhound" panose="00000400000000000000" pitchFamily="2" charset="0"/>
            </a:endParaRPr>
          </a:p>
          <a:p>
            <a:pPr marL="76200" indent="0"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With thanks to Rob McMahon, Fang Tang,</a:t>
            </a:r>
            <a:b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</a:b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and Jon Duckett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Greyhou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Other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322210"/>
            <a:ext cx="10391586" cy="5356780"/>
          </a:xfrm>
        </p:spPr>
        <p:txBody>
          <a:bodyPr/>
          <a:lstStyle/>
          <a:p>
            <a:r>
              <a:rPr lang="en-US"/>
              <a:t>JS contains event functions that allow interaction with HTML5 elements easy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onclick()</a:t>
            </a:r>
            <a:r>
              <a:rPr lang="en-US"/>
              <a:t>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onload()</a:t>
            </a:r>
            <a:r>
              <a:rPr lang="en-US"/>
              <a:t>, etc., ...</a:t>
            </a:r>
          </a:p>
          <a:p>
            <a:r>
              <a:rPr lang="en-US"/>
              <a:t>Equality is different from Java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/>
              <a:t> checks for type </a:t>
            </a:r>
            <a:r>
              <a:rPr lang="en-US" b="1"/>
              <a:t>and</a:t>
            </a:r>
            <a:r>
              <a:rPr lang="en-US"/>
              <a:t> value equality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/>
              <a:t> checks for value equality after attempting type coercion</a:t>
            </a:r>
          </a:p>
          <a:p>
            <a:r>
              <a:rPr lang="en-US"/>
              <a:t>Many people came to hate JS in early days</a:t>
            </a:r>
          </a:p>
          <a:p>
            <a:pPr lvl="1"/>
            <a:r>
              <a:rPr lang="en-US"/>
              <a:t>Developed in just 10 days, not intended to become major</a:t>
            </a:r>
            <a:br>
              <a:rPr lang="en-US"/>
            </a:br>
            <a:r>
              <a:rPr lang="en-US"/>
              <a:t>development platform</a:t>
            </a:r>
          </a:p>
          <a:p>
            <a:pPr lvl="1"/>
            <a:r>
              <a:rPr lang="en-US"/>
              <a:t>Interacting directly with HTML elements in JS is awkward</a:t>
            </a:r>
          </a:p>
          <a:p>
            <a:r>
              <a:rPr lang="en-US">
                <a:hlinkClick r:id="rId2"/>
              </a:rPr>
              <a:t>ES6</a:t>
            </a:r>
            <a:r>
              <a:rPr lang="en-US"/>
              <a:t> &amp; HTML5 introduced stable standards that </a:t>
            </a:r>
            <a:br>
              <a:rPr lang="en-US"/>
            </a:br>
            <a:r>
              <a:rPr lang="en-US"/>
              <a:t>resolved much of the concerns</a:t>
            </a:r>
          </a:p>
        </p:txBody>
      </p:sp>
    </p:spTree>
    <p:extLst>
      <p:ext uri="{BB962C8B-B14F-4D97-AF65-F5344CB8AC3E}">
        <p14:creationId xmlns:p14="http://schemas.microsoft.com/office/powerpoint/2010/main" val="5613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793271"/>
          </a:xfrm>
        </p:spPr>
        <p:txBody>
          <a:bodyPr/>
          <a:lstStyle/>
          <a:p>
            <a:r>
              <a:rPr lang="en-US" altLang="en-US"/>
              <a:t>What can JavaScript Do for the Web?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Greyhound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1888435"/>
            <a:ext cx="9014800" cy="4799236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JavaScript provides HTML authors a programming tool: </a:t>
            </a:r>
          </a:p>
          <a:p>
            <a:pPr lvl="1"/>
            <a:r>
              <a:rPr lang="en-US" altLang="en-US"/>
              <a:t>simple syntax</a:t>
            </a:r>
          </a:p>
          <a:p>
            <a:r>
              <a:rPr lang="en-US" altLang="en-US"/>
              <a:t>JavaScript can put dynamic text into an HTML page</a:t>
            </a:r>
          </a:p>
          <a:p>
            <a:r>
              <a:rPr lang="en-US" altLang="en-US"/>
              <a:t>JavaScript can react to events</a:t>
            </a:r>
          </a:p>
          <a:p>
            <a:r>
              <a:rPr lang="en-US" altLang="en-US"/>
              <a:t>JavaScript can read and write HTML elements</a:t>
            </a:r>
          </a:p>
          <a:p>
            <a:r>
              <a:rPr lang="en-US" altLang="en-US"/>
              <a:t>JavaScript can be used to validate data</a:t>
            </a:r>
          </a:p>
          <a:p>
            <a:r>
              <a:rPr lang="en-US" altLang="en-US"/>
              <a:t>JavaScript can be used to detect the visitor’s browser</a:t>
            </a:r>
          </a:p>
          <a:p>
            <a:r>
              <a:rPr lang="en-US" altLang="en-US"/>
              <a:t>JavaScript can be used to create cookies</a:t>
            </a:r>
          </a:p>
          <a:p>
            <a:pPr lvl="1"/>
            <a:r>
              <a:rPr lang="en-US" altLang="en-US"/>
              <a:t>Store and retrieve information on the visitor’s computer</a:t>
            </a:r>
          </a:p>
        </p:txBody>
      </p:sp>
    </p:spTree>
    <p:extLst>
      <p:ext uri="{BB962C8B-B14F-4D97-AF65-F5344CB8AC3E}">
        <p14:creationId xmlns:p14="http://schemas.microsoft.com/office/powerpoint/2010/main" val="39228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23089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Greyhound" panose="00000400000000000000" pitchFamily="2" charset="0"/>
              </a:rPr>
              <a:t>JavaScript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2" y="2311400"/>
            <a:ext cx="9817843" cy="397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One of the three primary pillars of web development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HTML – Content &amp; Structure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CSS – Design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JavaScript – Behavior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5313" y="268357"/>
            <a:ext cx="8250100" cy="785191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Greyhound" panose="00000400000000000000" pitchFamily="2" charset="0"/>
              </a:rPr>
              <a:t>HTML, CSS, JavaScript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A03B4-C65D-42D9-B21C-6902642A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1096416"/>
            <a:ext cx="7772399" cy="57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33028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Object Oriented Modeling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2" y="2311400"/>
            <a:ext cx="9656479" cy="397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As experienced OO developers you know that objects have the following components: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Identity (Reference Handle)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State (Attributes)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Behaviors (Methods)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In JavaScript we also add: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Events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(triggers that cause methods to be invoked)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33028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Web Browser Objects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2311400"/>
            <a:ext cx="9674408" cy="39740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Window Object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Location Attribute: URL of current page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Document Object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Models the content of the web page loaded in the window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A large number of attributes, events, &amp; methods are defined in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the DOM</a:t>
            </a:r>
            <a:b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</a:b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chapter 5 next week)</a:t>
            </a:r>
          </a:p>
        </p:txBody>
      </p:sp>
    </p:spTree>
    <p:extLst>
      <p:ext uri="{BB962C8B-B14F-4D97-AF65-F5344CB8AC3E}">
        <p14:creationId xmlns:p14="http://schemas.microsoft.com/office/powerpoint/2010/main" val="430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773393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Document Object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Represents your webpage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Properties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width, height, color, font-size, etc.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Events</a:t>
            </a:r>
          </a:p>
          <a:p>
            <a:pPr lvl="1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onClick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onMouseOver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onLoad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etc.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Methods</a:t>
            </a:r>
          </a:p>
          <a:p>
            <a:pPr lvl="1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loadContent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();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sayHi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(); login(); purchase();</a:t>
            </a:r>
          </a:p>
        </p:txBody>
      </p:sp>
    </p:spTree>
    <p:extLst>
      <p:ext uri="{BB962C8B-B14F-4D97-AF65-F5344CB8AC3E}">
        <p14:creationId xmlns:p14="http://schemas.microsoft.com/office/powerpoint/2010/main" val="19082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619014"/>
            <a:ext cx="9014800" cy="733637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Greyhound" panose="00000400000000000000" pitchFamily="2" charset="0"/>
              </a:rPr>
              <a:t>Loading JavaScript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1600201"/>
            <a:ext cx="9796406" cy="468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Internal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&lt;script type="text/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javascript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"&gt;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	alert("Hello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World");</a:t>
            </a:r>
          </a:p>
          <a:p>
            <a:pPr marL="0" indent="0">
              <a:buNone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	document.write("Hello World!")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&lt;/script&gt;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External: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&lt;script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src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="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js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/demo.js“ type="text/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javascript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"&gt;&lt;/script&gt;</a:t>
            </a: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Where?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Usually right above &lt;/body&gt;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3CD0-6F2A-44C4-9126-4C703841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461232"/>
            <a:ext cx="9014800" cy="803210"/>
          </a:xfrm>
        </p:spPr>
        <p:txBody>
          <a:bodyPr/>
          <a:lstStyle/>
          <a:p>
            <a:r>
              <a:rPr lang="en-US" dirty="0"/>
              <a:t>Basic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72CA8-3B9A-4825-9AC0-E25E3361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46" y="1411356"/>
            <a:ext cx="2661763" cy="7909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D3C8-A7CB-4D6E-8010-94579FC2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264442"/>
            <a:ext cx="9014800" cy="5464349"/>
          </a:xfrm>
        </p:spPr>
        <p:txBody>
          <a:bodyPr/>
          <a:lstStyle/>
          <a:p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/>
              <a:t>Data Types</a:t>
            </a:r>
          </a:p>
          <a:p>
            <a:pPr lvl="1"/>
            <a:r>
              <a:rPr lang="en-US" dirty="0"/>
              <a:t>Numeric: integer or floating-point</a:t>
            </a:r>
          </a:p>
          <a:p>
            <a:pPr lvl="1"/>
            <a:r>
              <a:rPr lang="en-US" dirty="0"/>
              <a:t>String: "hello" or 'hello'</a:t>
            </a:r>
          </a:p>
          <a:p>
            <a:pPr lvl="1"/>
            <a:r>
              <a:rPr lang="en-US" dirty="0"/>
              <a:t>Boolean: true   false</a:t>
            </a:r>
          </a:p>
          <a:p>
            <a:pPr lvl="1"/>
            <a:r>
              <a:rPr lang="en-US" dirty="0"/>
              <a:t>Arrays: [5, true, “weird“]</a:t>
            </a:r>
          </a:p>
          <a:p>
            <a:pPr lvl="2"/>
            <a:r>
              <a:rPr lang="en-US" dirty="0"/>
              <a:t>Can also be created with constructor: new Array()</a:t>
            </a:r>
          </a:p>
          <a:p>
            <a:pPr lvl="2"/>
            <a:r>
              <a:rPr lang="en-US" dirty="0"/>
              <a:t>Access by indexing (zero-based) or calling .item(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Like Java, has length attribute</a:t>
            </a:r>
          </a:p>
          <a:p>
            <a:r>
              <a:rPr lang="en-US" dirty="0"/>
              <a:t>Expressions: Like Java...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2670-338B-4C1A-A58B-5B6D8C5D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54" y="1065972"/>
            <a:ext cx="2941154" cy="12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68A2E-3EFC-4208-9C33-7C6E127C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61081"/>
            <a:ext cx="9014800" cy="1143200"/>
          </a:xfrm>
        </p:spPr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BA1B-427E-4197-AD9E-E3C12761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59859"/>
            <a:ext cx="9781985" cy="5091953"/>
          </a:xfrm>
        </p:spPr>
        <p:txBody>
          <a:bodyPr/>
          <a:lstStyle/>
          <a:p>
            <a:r>
              <a:rPr lang="en-US"/>
              <a:t>1994: Netscape Communications creates Netscape Navigator browser, most popular browser of the 90s</a:t>
            </a:r>
          </a:p>
          <a:p>
            <a:pPr lvl="1"/>
            <a:r>
              <a:rPr lang="en-US"/>
              <a:t>Biggest weakness of early web was static pages</a:t>
            </a:r>
          </a:p>
          <a:p>
            <a:r>
              <a:rPr lang="en-US"/>
              <a:t>1995: Netscape directs Brendan Eich to develop a scripting language for dynamic content</a:t>
            </a:r>
          </a:p>
          <a:p>
            <a:pPr lvl="1"/>
            <a:r>
              <a:rPr lang="en-US"/>
              <a:t>Initially called Mocha</a:t>
            </a:r>
          </a:p>
          <a:p>
            <a:pPr lvl="1"/>
            <a:r>
              <a:rPr lang="en-US"/>
              <a:t>Then renamed LiveScript</a:t>
            </a:r>
          </a:p>
          <a:p>
            <a:pPr lvl="1"/>
            <a:r>
              <a:rPr lang="en-US"/>
              <a:t>Then renamed JavaScript</a:t>
            </a:r>
          </a:p>
          <a:p>
            <a:r>
              <a:rPr lang="en-US"/>
              <a:t>1996: Microsoft acts like Microsoft and releases JScript</a:t>
            </a:r>
          </a:p>
          <a:p>
            <a:r>
              <a:rPr lang="en-US"/>
              <a:t>1997: JavaScript submitted to ECMA for standardization</a:t>
            </a:r>
          </a:p>
          <a:p>
            <a:pPr lvl="1"/>
            <a:r>
              <a:rPr lang="en-US"/>
              <a:t>ECMAScript (but everyone still calls it JavaScript)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5B4B9-3C08-4176-BFEC-83C16D08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01" y="1636059"/>
            <a:ext cx="8308932" cy="52015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602F8F-99EA-4EEC-BFD7-B08C67BE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3" y="0"/>
            <a:ext cx="791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38F9C79F-47EF-4548-B3E8-46E6A1BFE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2" y="68263"/>
            <a:ext cx="1189641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32510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JavaScript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24000"/>
            <a:ext cx="10391586" cy="4761400"/>
          </a:xfrm>
        </p:spPr>
        <p:txBody>
          <a:bodyPr/>
          <a:lstStyle/>
          <a:p>
            <a:r>
              <a:rPr lang="en-US"/>
              <a:t>Interpreted, weakly &amp; dynamic typed, multiparadigm</a:t>
            </a:r>
          </a:p>
          <a:p>
            <a:r>
              <a:rPr lang="en-US"/>
              <a:t>Surface similarities to Java, but many differences</a:t>
            </a:r>
          </a:p>
          <a:p>
            <a:r>
              <a:rPr lang="en-US"/>
              <a:t>Supported by all web browsers with JS interpreters</a:t>
            </a:r>
          </a:p>
          <a:p>
            <a:r>
              <a:rPr lang="en-US"/>
              <a:t>Many frameworks extend the capabilities of vanilla JS</a:t>
            </a:r>
          </a:p>
          <a:p>
            <a:endParaRPr lang="en-US"/>
          </a:p>
          <a:p>
            <a:r>
              <a:rPr lang="en-US"/>
              <a:t>Object-Oriented, sort of…</a:t>
            </a:r>
          </a:p>
          <a:p>
            <a:pPr lvl="1"/>
            <a:r>
              <a:rPr lang="en-US"/>
              <a:t>Classes aren’t normally used to contain objects, functions are</a:t>
            </a:r>
          </a:p>
          <a:p>
            <a:pPr lvl="1"/>
            <a:r>
              <a:rPr lang="en-US"/>
              <a:t>Prototypal Inheritance – a hidden property for all objects</a:t>
            </a:r>
          </a:p>
          <a:p>
            <a:pPr lvl="1"/>
            <a:r>
              <a:rPr lang="en-US"/>
              <a:t>A constructor makes an object linked to its own prototype.</a:t>
            </a:r>
          </a:p>
          <a:p>
            <a:pPr lvl="1"/>
            <a:r>
              <a:rPr lang="en-US"/>
              <a:t>Properties are linked, not copied when using class inheritance / objects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Prototypal Inheritance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CB4D1-497B-419A-A8AC-0DA5B7D4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1" y="1849726"/>
            <a:ext cx="5767923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8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24000"/>
            <a:ext cx="10391586" cy="4761400"/>
          </a:xfrm>
        </p:spPr>
        <p:txBody>
          <a:bodyPr/>
          <a:lstStyle/>
          <a:p>
            <a:r>
              <a:rPr lang="en-US"/>
              <a:t>JavaScript supports functional programming</a:t>
            </a:r>
          </a:p>
          <a:p>
            <a:r>
              <a:rPr lang="en-US"/>
              <a:t>Higher-order functions</a:t>
            </a:r>
          </a:p>
          <a:p>
            <a:pPr lvl="1"/>
            <a:r>
              <a:rPr lang="en-US"/>
              <a:t>Functions that take another function as an argument</a:t>
            </a:r>
          </a:p>
          <a:p>
            <a:pPr lvl="1"/>
            <a:r>
              <a:rPr lang="en-US"/>
              <a:t>Functions that return a function</a:t>
            </a:r>
          </a:p>
          <a:p>
            <a:pPr lvl="1"/>
            <a:r>
              <a:rPr lang="en-US"/>
              <a:t>Yield cleaner, more concise code, with less chance of errors</a:t>
            </a:r>
          </a:p>
          <a:p>
            <a:pPr lvl="1"/>
            <a:r>
              <a:rPr lang="en-US"/>
              <a:t>Extensible: user defined HOFs</a:t>
            </a:r>
          </a:p>
          <a:p>
            <a:r>
              <a:rPr lang="en-US"/>
              <a:t>Common array functions </a:t>
            </a:r>
          </a:p>
          <a:p>
            <a:pPr lvl="1"/>
            <a:r>
              <a:rPr lang="en-US"/>
              <a:t>map(), filter(), every()</a:t>
            </a:r>
          </a:p>
          <a:p>
            <a:r>
              <a:rPr lang="en-US"/>
              <a:t>Fetching API’s</a:t>
            </a:r>
          </a:p>
          <a:p>
            <a:pPr lvl="1"/>
            <a:r>
              <a:rPr lang="en-US"/>
              <a:t>Supports asynchronous requests</a:t>
            </a:r>
          </a:p>
        </p:txBody>
      </p:sp>
    </p:spTree>
    <p:extLst>
      <p:ext uri="{BB962C8B-B14F-4D97-AF65-F5344CB8AC3E}">
        <p14:creationId xmlns:p14="http://schemas.microsoft.com/office/powerpoint/2010/main" val="3946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every()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C47E423-5382-4273-B948-65CB5383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1322210"/>
            <a:ext cx="6307683" cy="36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A56DB-5188-4CE4-BAAA-A3CF7FEE25F7}"/>
              </a:ext>
            </a:extLst>
          </p:cNvPr>
          <p:cNvSpPr txBox="1"/>
          <p:nvPr/>
        </p:nvSpPr>
        <p:spPr>
          <a:xfrm>
            <a:off x="8443233" y="2790929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B87A1"/>
                </a:solidFill>
                <a:latin typeface="Greyhound" panose="00000400000000000000" pitchFamily="2" charset="0"/>
                <a:sym typeface="Dosis ExtraLight"/>
              </a:rPr>
              <a:t>vs</a:t>
            </a:r>
            <a:r>
              <a:rPr lang="en-US" sz="4000">
                <a:solidFill>
                  <a:srgbClr val="0B87A1"/>
                </a:solidFill>
                <a:latin typeface="Greyhound" panose="00000400000000000000" pitchFamily="2" charset="0"/>
              </a:rPr>
              <a:t>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32177EB-1CFA-408D-9A7E-A0020EC1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26" y="5190341"/>
            <a:ext cx="9104266" cy="148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8FFEF-9A65-436D-9B78-370E5C30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5" y="4046953"/>
            <a:ext cx="11961063" cy="271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C6573-0576-48D3-8E4D-A0117C22C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5" y="1972231"/>
            <a:ext cx="11961063" cy="20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6573-0576-48D3-8E4D-A0117C22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5" y="1972231"/>
            <a:ext cx="11961063" cy="2080185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178BAC5-413B-4AFF-8FE1-61B8722A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" y="4052416"/>
            <a:ext cx="11961064" cy="280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67330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672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Courier New</vt:lpstr>
      <vt:lpstr>Dosis</vt:lpstr>
      <vt:lpstr>Dosis ExtraLight</vt:lpstr>
      <vt:lpstr>Egyptian505 Md BT</vt:lpstr>
      <vt:lpstr>Greyhound</vt:lpstr>
      <vt:lpstr>Titillium Web Light</vt:lpstr>
      <vt:lpstr>Mowbray template</vt:lpstr>
      <vt:lpstr>Introduction to JavaScript</vt:lpstr>
      <vt:lpstr>History</vt:lpstr>
      <vt:lpstr>PowerPoint Presentation</vt:lpstr>
      <vt:lpstr>JavaScript</vt:lpstr>
      <vt:lpstr>Prototypal Inheritance</vt:lpstr>
      <vt:lpstr>Functional Paradigm</vt:lpstr>
      <vt:lpstr>Functional: every()</vt:lpstr>
      <vt:lpstr>Functional: map()</vt:lpstr>
      <vt:lpstr>Functional: map()</vt:lpstr>
      <vt:lpstr>Other Features</vt:lpstr>
      <vt:lpstr>What can JavaScript Do for the Web?</vt:lpstr>
      <vt:lpstr>JavaScript</vt:lpstr>
      <vt:lpstr>HTML, CSS, JavaScript Together</vt:lpstr>
      <vt:lpstr>Object Oriented Modeling</vt:lpstr>
      <vt:lpstr>Web Browser Objects</vt:lpstr>
      <vt:lpstr>Document Object Model</vt:lpstr>
      <vt:lpstr>Loading JavaScript</vt:lpstr>
      <vt:lpstr>Basic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Stucki</cp:lastModifiedBy>
  <cp:revision>340</cp:revision>
  <dcterms:created xsi:type="dcterms:W3CDTF">2017-01-17T11:28:49Z</dcterms:created>
  <dcterms:modified xsi:type="dcterms:W3CDTF">2023-09-08T02:35:27Z</dcterms:modified>
</cp:coreProperties>
</file>